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0" r:id="rId24"/>
    <p:sldId id="281" r:id="rId25"/>
    <p:sldId id="289" r:id="rId26"/>
    <p:sldId id="283" r:id="rId27"/>
    <p:sldId id="284" r:id="rId28"/>
    <p:sldId id="285" r:id="rId29"/>
    <p:sldId id="286" r:id="rId30"/>
    <p:sldId id="287" r:id="rId31"/>
    <p:sldId id="288" r:id="rId3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042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3.xml"/><Relationship Id="rId3" Type="http://schemas.openxmlformats.org/officeDocument/2006/relationships/image" Target="../media/image6.png"/><Relationship Id="rId7" Type="http://schemas.openxmlformats.org/officeDocument/2006/relationships/slide" Target="../slides/slide20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写作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1cd493884c1ed47f632#tid=67073f7f99802500095f1a7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518cbdcd1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1" name="MasterShapeName?linknodeid=3b9803ab2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  <p:sp>
        <p:nvSpPr>
          <p:cNvPr id="12" name="MasterShapeName?linknodeid=47b3724c3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58371d023?sp=1&amp;pid=a374011ae&amp;color=0,55,96&amp;vtp=1&amp;bt=1&amp;bbb=1"/>
              <p:cNvSpPr/>
              <p:nvPr/>
            </p:nvSpPr>
            <p:spPr>
              <a:xfrm>
                <a:off x="502920" y="1512000"/>
                <a:ext cx="10570464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vi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.&amp;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.解决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（纠纷、分歧等）；结束（争论）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alks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will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held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attempt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settle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dispute.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将举行会谈以解决纠纷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牛津高阶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.确定；决定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一般用被动语态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we're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concerned,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matter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settled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在我们看来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此事已定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④</a:t>
                </a:r>
                <a:r>
                  <a:rPr kumimoji="0" lang="en-US" altLang="zh-CN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vi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.&amp;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.（使）平静下来，安静下来，定下心来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Before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performance,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takes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three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deep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breaths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settle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nerves.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在演出之前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她会深呼吸三次来平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静自己的情绪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6#58371d023?sp=1&amp;pid=a374011ae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865755"/>
              </a:xfrm>
              <a:prstGeom prst="rect">
                <a:avLst/>
              </a:prstGeom>
              <a:blipFill>
                <a:blip r:embed="rId3"/>
                <a:stretch>
                  <a:fillRect l="-1384" r="-1326" b="-51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58371d023?pid=a374011ae&amp;color=0,55,96&amp;vtp=1&amp;bt=1&amp;bb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释义.理解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ettle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place;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disagreement;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sth;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relaxed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58371d023?pid=a374011ae&amp;color=0,55,96&amp;mp=1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58371d023?pid=a374011ae&amp;color=0,55,96&amp;mp=1&amp;vtp=1&amp;bt=1&amp;bbb=1"/>
              <p:cNvSpPr/>
              <p:nvPr/>
            </p:nvSpPr>
            <p:spPr>
              <a:xfrm>
                <a:off x="502920" y="1512000"/>
                <a:ext cx="10570464" cy="3771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settle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down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定居；安顿下来；（使）平静下来；舒适地坐下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/躺下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settle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（down）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开始认真对待某事；定下心来做某事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settle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in/into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适应；习惯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（新情况、新家、新工作或新学校）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After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180,000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nomadic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years,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thanks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clement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climate,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humans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settled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down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经过十八万年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的游牧岁月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由于气候变得更加温和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人类开始定居下来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settle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puppy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down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before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bed.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睡觉前要尽量让你的小狗安静下来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Let's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settle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down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book.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让我们定下心来读这本书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Everyone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family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settled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quickly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city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except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除了我之外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家里的每个人都很快适应了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这座城市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全国甲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58371d023?pid=a374011ae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3771900"/>
              </a:xfrm>
              <a:prstGeom prst="rect">
                <a:avLst/>
              </a:prstGeom>
              <a:blipFill>
                <a:blip r:embed="rId4"/>
                <a:stretch>
                  <a:fillRect l="-1384" b="-32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58371d023?pid=a374011ae&amp;color=0,55,96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58371d023?pid=a374011ae&amp;color=0,55,96&amp;vtp=1&amp;bt=1&amp;bb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.稳定的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；舒适自在的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②settlement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.（解决纷争的）协议；解决；处理；定居点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达成协议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③settler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.移民；殖民者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④unsettled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.不稳定的;心烦意乱的；无休止的；未解决的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5cb5cef5?pid=08af4b585&amp;color=0,55,96&amp;mp=1&amp;vtp=1&amp;bt=1&amp;bbb=1"/>
          <p:cNvSpPr/>
          <p:nvPr/>
        </p:nvSpPr>
        <p:spPr>
          <a:xfrm>
            <a:off x="502920" y="1508760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.建筑；建造；建造物；（句子、短语等的）结构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d147cf0d1?pid=d5cb5cef5&amp;color=0,55,96&amp;vtp=1&amp;bbb=1"/>
              <p:cNvSpPr/>
              <p:nvPr/>
            </p:nvSpPr>
            <p:spPr>
              <a:xfrm>
                <a:off x="502920" y="1995536"/>
                <a:ext cx="10570464" cy="335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Major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engineering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challenges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will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faced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during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construction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施工期间将面临重大的工程挑战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under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construction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在建造中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take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flight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because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new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railway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station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still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under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construction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我们不得不乘坐飞机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因为新的火车站还在建设之中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①construct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.建造；建筑；修建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②constructive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.建设性的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Seeking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accepting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constructive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feedback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crucial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growth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寻求并接受建设性的反馈对成长至关重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全国新课标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Ⅱ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P_6_BD#d147cf0d1?pid=d5cb5cef5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995536"/>
                <a:ext cx="10570464" cy="3352800"/>
              </a:xfrm>
              <a:prstGeom prst="rect">
                <a:avLst/>
              </a:prstGeom>
              <a:blipFill>
                <a:blip r:embed="rId3"/>
                <a:stretch>
                  <a:fillRect l="-1384" r="-2307" b="-36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_6_BD#d147cf0d1?pid=d5cb5cef5&amp;color=0,55,96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47102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6_BD#d147cf0d1?pid=d5cb5cef5&amp;color=0,55,96&amp;tib=255,255,255&amp;iip=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3705464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d147cf0d1?pid=d5cb5cef5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everyone's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taste,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dishes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.这里有适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合每个人口味的中餐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有来自中国各地的传统菜肴。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教材P32</a:t>
            </a:r>
            <a:endParaRPr lang="en-US" altLang="zh-CN" dirty="0"/>
          </a:p>
        </p:txBody>
      </p:sp>
      <p:pic>
        <p:nvPicPr>
          <p:cNvPr id="3" name="P_6_BD#d147cf0d1?pid=d5cb5cef5&amp;color=0,55,96&amp;mp=1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8c41ff64e?pid=08af4b585&amp;color=0,55,96&amp;vtp=1&amp;bbb=1"/>
          <p:cNvSpPr/>
          <p:nvPr/>
        </p:nvSpPr>
        <p:spPr>
          <a:xfrm>
            <a:off x="502920" y="2791717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#eec470fef?sp=1&amp;pid=8c41ff64e&amp;color=0,55,96&amp;vtp=1&amp;bbb=1"/>
              <p:cNvSpPr/>
              <p:nvPr/>
            </p:nvSpPr>
            <p:spPr>
              <a:xfrm>
                <a:off x="502920" y="3288081"/>
                <a:ext cx="10570464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.适合；满足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需要；（服装、颜色等）相配；合身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lue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suits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should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wear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often.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蓝色适合你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你应该多穿蓝色衣服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suit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sth/sb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使某物适应（或适合）某物/某人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suit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oneself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随自己的意愿；自便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ability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suit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performances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audience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她有能力使自己的表演迎合观众的口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味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朗文当代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P_6#eec470fef?sp=1&amp;pid=8c41ff64e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88081"/>
                <a:ext cx="10570464" cy="2514600"/>
              </a:xfrm>
              <a:prstGeom prst="rect">
                <a:avLst/>
              </a:prstGeom>
              <a:blipFill>
                <a:blip r:embed="rId4"/>
                <a:stretch>
                  <a:fillRect l="-1384" b="-48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_6_BD#eec470fef?pid=8c41ff64e&amp;color=0,55,96&amp;tib=255,255,255&amp;iip=7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18774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eec470fef?sp=1&amp;pid=8c41ff64e&amp;color=0,55,96&amp;vtp=1&amp;bt=1&amp;bbb=1&amp;h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.西服；套装；一套衣服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businessman,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briefcase.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他看起来和其他商人一样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穿着西装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提着公文包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.适合的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sb/sth适合某人/某物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sth适合做某事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clothes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这种颜色的衣服适合所有年龄段的人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crayons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weather.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这些彩色蜡笔不适合在非常炎热的天气使用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3" name="P_6_BD#eec470fef?pid=8c41ff64e&amp;color=0,55,96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82314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6_BD#eec470fef?pid=8c41ff64e&amp;color=0,55,96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323462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eec470fef?pid=8c41ff64e&amp;color=0,55,96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8485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eec470fef?pid=8c41ff64e&amp;color=0,55,96&amp;vtp=1&amp;bt=1&amp;bbb=1"/>
          <p:cNvSpPr/>
          <p:nvPr/>
        </p:nvSpPr>
        <p:spPr>
          <a:xfrm>
            <a:off x="502920" y="151200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fit与match的含义及用法区别</a:t>
            </a:r>
            <a:endParaRPr lang="en-US" altLang="zh-CN" sz="100" dirty="0"/>
          </a:p>
        </p:txBody>
      </p:sp>
      <p:graphicFrame>
        <p:nvGraphicFramePr>
          <p:cNvPr id="19" name="P_6_BD#eec470fef?colgroup=3,8,32&amp;pid=8c41ff64e&amp;color=0,55,96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661169"/>
              </p:ext>
            </p:extLst>
          </p:nvPr>
        </p:nvGraphicFramePr>
        <p:xfrm>
          <a:off x="502920" y="1993965"/>
          <a:ext cx="10543032" cy="3338513"/>
        </p:xfrm>
        <a:graphic>
          <a:graphicData uri="http://schemas.openxmlformats.org/drawingml/2006/table">
            <a:tbl>
              <a:tblPr/>
              <a:tblGrid>
                <a:gridCol w="1033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2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07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1998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易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混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含义及用法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例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24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suit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多指合乎需要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服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装颜色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性格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条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件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地位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时间等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Choose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computer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suit</a:t>
                      </a:r>
                      <a:r>
                        <a:rPr lang="en-US" altLang="zh-CN" sz="100" b="0" i="0" u="sng" kern="0" spc="-99900" dirty="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00" b="0" i="0" u="sng" kern="0" spc="-99900" dirty="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your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personal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needs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选一台适合你个人需要的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电脑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663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fit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多指大小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尺寸合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tried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dress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but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didn't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fit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我试穿了那条连衣裙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但不合身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663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match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多指色调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形状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性质等方面的搭配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doors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were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painted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blue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match</a:t>
                      </a:r>
                      <a:r>
                        <a:rPr lang="en-US" altLang="zh-CN" sz="100" b="0" i="0" u="sng" kern="0" spc="-99900" dirty="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00" b="0" i="0" u="sng" kern="0" spc="-99900" dirty="0">
                          <a:solidFill>
                            <a:srgbClr val="FFFFFF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walls.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门被漆成了蓝色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为的是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与墙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的颜色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）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相配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eec470fef?pid=8c41ff64e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city/town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introduction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information?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这个城市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/城镇的介绍包含所有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的重要信息吗？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教材P33</a:t>
            </a:r>
            <a:endParaRPr lang="en-US" altLang="zh-CN" dirty="0"/>
          </a:p>
        </p:txBody>
      </p:sp>
      <p:pic>
        <p:nvPicPr>
          <p:cNvPr id="3" name="P_6_BD#eec470fef?pid=8c41ff64e&amp;color=0,55,96&amp;mp=1&amp;tib=255,255,255&amp;iip=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665577544?pid=08af4b585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.包含；含有；容纳；抑制（感情）；防止</a:t>
            </a:r>
            <a:r>
              <a:rPr lang="en-US" altLang="zh-CN" sz="22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蔓延（或恶化）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_BD#4f6275d20?pid=665577544&amp;color=0,55,96&amp;vtp=1&amp;bbb=1&amp;hb=1"/>
              <p:cNvSpPr/>
              <p:nvPr/>
            </p:nvSpPr>
            <p:spPr>
              <a:xfrm>
                <a:off x="502920" y="3288081"/>
                <a:ext cx="10570464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Human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speech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contains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2,000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different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sounds.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人类的语言包含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2,000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多种不同的声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音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全国新高考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Ⅰ⋅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改编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earing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good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news,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father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could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hardly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contain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pride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听到这个好消息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我父亲无法抑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制为我感到骄傲的心情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contain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oneself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克制自己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furious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just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couldn't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contain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myself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我气愤极了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简直无法克制自己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P_6_BD#4f6275d20?pid=665577544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88081"/>
                <a:ext cx="10570464" cy="2446655"/>
              </a:xfrm>
              <a:prstGeom prst="rect">
                <a:avLst/>
              </a:prstGeom>
              <a:blipFill>
                <a:blip r:embed="rId4"/>
                <a:stretch>
                  <a:fillRect l="-1384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_6_BD#4f6275d20?pid=665577544&amp;color=0,55,96&amp;tib=255,255,255&amp;iip=1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5115992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4f6275d20?pid=665577544&amp;color=0,55,96&amp;mp=1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4f6275d20?pid=665577544&amp;color=0,55,96&amp;mp=1&amp;vtp=1&amp;bt=1&amp;bbb=1"/>
          <p:cNvSpPr/>
          <p:nvPr/>
        </p:nvSpPr>
        <p:spPr>
          <a:xfrm>
            <a:off x="502920" y="1512000"/>
            <a:ext cx="10570464" cy="37069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.容器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contain与include的用法区别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两者都有“包含”之意。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①contain通常用来指某种容器中装有某物；还指某种物质中含有某种成分或含有其他物质。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drink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alcohol.这种饮料不含任何酒精。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②include侧重范围，用来表示包括属于整体的一部分。常见形式为including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sb/sth或sb/sth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included。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Museum.这次游览包括参观科学博物馆。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atlas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six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America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/six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America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.这本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地图集包含100多幅地图，其中包括六幅北美洲地图。</a:t>
            </a:r>
            <a:endParaRPr lang="en-US" altLang="zh-CN" sz="100" dirty="0"/>
          </a:p>
        </p:txBody>
      </p:sp>
      <p:pic>
        <p:nvPicPr>
          <p:cNvPr id="4" name="P_6#4f6275d20?pid=665577544&amp;color=0,55,96&amp;mp=1&amp;tib=255,255,255&amp;iip=1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98748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6cd299084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3</a:t>
            </a:r>
            <a:endParaRPr lang="en-US" altLang="zh-CN" sz="5400" dirty="0"/>
          </a:p>
        </p:txBody>
      </p:sp>
      <p:sp>
        <p:nvSpPr>
          <p:cNvPr id="3" name="C_1_BD#6cd299084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Diverse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Cultures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c1eb90647?pid=3b9803ab2&amp;color=0,55,96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8456" y="1512000"/>
            <a:ext cx="4288536" cy="15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c1eb90647?pid=3b9803ab2&amp;color=0,55,96&amp;vtp=1&amp;bbb=1"/>
          <p:cNvSpPr/>
          <p:nvPr/>
        </p:nvSpPr>
        <p:spPr>
          <a:xfrm>
            <a:off x="502920" y="3209736"/>
            <a:ext cx="10570464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唐人街的大多数居民仍然是华人，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他们中的许多人英语说得不流利。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教材P32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“名词/数词/代词/形容词最高级+of+关系代词”引导非限制性定语从句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在定语从句中表示所属关系时，可用“名词/数词/代词/形容词最高级+of+关系代词”引导非限制性定语从句。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如果关系代词在从句中作介词of的宾语，当先行词指人时，关系代词用whom；先行词指物时，关系代词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用which。如果关系代词在从句中作定语，则用whose。</a:t>
            </a:r>
            <a:endParaRPr lang="en-US" altLang="zh-CN" sz="1800" dirty="0"/>
          </a:p>
        </p:txBody>
      </p:sp>
      <p:pic>
        <p:nvPicPr>
          <p:cNvPr id="4" name="P_4_BD#c1eb90647?pid=3b9803ab2&amp;color=0,55,96&amp;tib=255,255,255&amp;iip=1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647505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c1eb90647?pid=3b9803ab2&amp;color=0,55,96&amp;tib=255,255,255&amp;iip=16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4130994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c1eb90647?pid=3b9803ab2&amp;color=0,55,96&amp;mp=1&amp;vtp=1&amp;bt=1&amp;bbb=1&amp;h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forgotten.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她写了一本书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书的名字我忘记了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committee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members,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five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women.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这个委员会由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名成员组成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其中有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名女性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Amazon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rainforest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millions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today.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亚马孙雨林是数百万种动植物的家园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其中一些至今仍在不断被发现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purposes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relieve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worldwide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starvation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联合国成立了世界粮食计划署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其宗旨之一是缓解全球饥饿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hina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thousands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islands,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largest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Taiwan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Island.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中国有数千个岛屿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其中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面积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最大的是台湾岛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c1eb90647?pid=3b9803ab2&amp;color=0,55,96&amp;vtp=1&amp;bt=1&amp;bb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非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限制性定语从句和并列句的区别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有无并列连词。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poor.（非限制性定语从句）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poor.（并列句）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史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密斯先生赚了很多钱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其中大部分都用来帮助穷人了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7b3724c3?pid=dd9ef5591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写作仿介绍自己的家乡</a:t>
            </a:r>
            <a:endParaRPr lang="en-US" altLang="zh-CN" sz="2400" dirty="0"/>
          </a:p>
        </p:txBody>
      </p:sp>
      <p:sp>
        <p:nvSpPr>
          <p:cNvPr id="3" name="C_4_BD#46fcd7362?pid=47b3724c3&amp;color=0,55,96&amp;vtp=1&amp;bbb=1"/>
          <p:cNvSpPr/>
          <p:nvPr/>
        </p:nvSpPr>
        <p:spPr>
          <a:xfrm>
            <a:off x="502920" y="2040957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文体分析</a:t>
            </a:r>
            <a:endParaRPr lang="en-US" altLang="zh-CN" sz="2200" dirty="0"/>
          </a:p>
        </p:txBody>
      </p:sp>
      <p:sp>
        <p:nvSpPr>
          <p:cNvPr id="4" name="P_5#adcc6674c?sp=1&amp;pid=46fcd7362&amp;color=0,55,96&amp;vtp=1&amp;bbb=1&amp;hb=1"/>
          <p:cNvSpPr/>
          <p:nvPr/>
        </p:nvSpPr>
        <p:spPr>
          <a:xfrm>
            <a:off x="502920" y="2530595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1.文体介绍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介绍自己的家乡属于说明文的写作范畴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，即对家乡的概况（地理位置、人口、面积）、历史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、名胜古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迹和文化特色等情况所做的简明扼要的书面介绍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。写作时应注意客观真实地描述自己的家乡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，时态通常用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一般现在时。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2.篇章结构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第一段：引出话题，说明要介绍的地方；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第二段：介绍家乡的地理位置、人口、面积、历史、名胜古迹和文化特色等；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第三段：总结并表示欢迎。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878ad1cb?pid=47b3724c3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素材储备</a:t>
            </a:r>
            <a:endParaRPr lang="en-US" altLang="zh-CN" sz="2200" dirty="0"/>
          </a:p>
        </p:txBody>
      </p:sp>
      <p:sp>
        <p:nvSpPr>
          <p:cNvPr id="3" name="P_5#ac45c087a?sp=1&amp;pid=8878ad1cb&amp;color=0,55,96&amp;vtp=1&amp;bbb=1&amp;hb=1"/>
          <p:cNvSpPr/>
          <p:nvPr/>
        </p:nvSpPr>
        <p:spPr>
          <a:xfrm>
            <a:off x="502920" y="2008625"/>
            <a:ext cx="10570464" cy="3771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1.介绍概况的常用句型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lies/is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situated/is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square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kilometres.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坐落在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位于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面积为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平方千米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lies/is+数词+metres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level.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海拔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having/with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population/history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它是一座大城市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历史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/as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attracting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visitors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而闻名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吸引了许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多来自世界各地的游客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including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reputation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abroad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自然资源丰富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享誉国内外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ac45c087a?sp=1&amp;pid=8878ad1cb&amp;color=0,55,96&amp;vtp=1&amp;bbb=1&amp;hb=1">
            <a:extLst>
              <a:ext uri="{FF2B5EF4-FFF2-40B4-BE49-F238E27FC236}">
                <a16:creationId xmlns:a16="http://schemas.microsoft.com/office/drawing/2014/main" id="{7E7A4CE7-7240-856F-FD60-B5AB62BEDE5F}"/>
              </a:ext>
            </a:extLst>
          </p:cNvPr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hat's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climate,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abundant/rich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fruit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vegetables.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气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候温暖潮湿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所以盛产水果和蔬菜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hometown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我家乡的天气总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所以全年都适合游览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hometown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comfortable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relaxed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我家乡的人们享受着舒适轻松的生活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lead/live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的人们过着幸福的生活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2.结尾段落的常用句型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plenty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activities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有很多活动可供选择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它是一个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的好地方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非常值得一游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我希望能在这里见到你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arrange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如果你能来这里参观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我会很高兴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57087522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136b4eae?pid=47b3724c3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句子仿写</a:t>
            </a:r>
            <a:endParaRPr lang="en-US" altLang="zh-CN" sz="2200" dirty="0"/>
          </a:p>
        </p:txBody>
      </p:sp>
      <p:sp>
        <p:nvSpPr>
          <p:cNvPr id="3" name="QB_5_BD.48_1#1eeb23335?sp=1&amp;pid=b136b4eae&amp;color=0,55,96&amp;vtp=1&amp;bbb=1"/>
          <p:cNvSpPr/>
          <p:nvPr/>
        </p:nvSpPr>
        <p:spPr>
          <a:xfrm>
            <a:off x="502920" y="2008625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1.我的家乡是成都，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位于中国西南部。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2.它是一座大城市，有着悠久的历史和丰富的文化。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3.它因大熊猫而闻名，吸引了许多来自世界各地的游客。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</a:t>
            </a:r>
            <a:endParaRPr lang="en-US" altLang="zh-CN" sz="1800" dirty="0"/>
          </a:p>
        </p:txBody>
      </p:sp>
      <p:sp>
        <p:nvSpPr>
          <p:cNvPr id="5" name="QB_5_AN.49_1#1eeb23335.blank?pid=b136b4eae&amp;color=0,55,96&amp;vpa=34&amp;vtp=1&amp;bbb=1"/>
          <p:cNvSpPr/>
          <p:nvPr/>
        </p:nvSpPr>
        <p:spPr>
          <a:xfrm>
            <a:off x="508476" y="2384545"/>
            <a:ext cx="8294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hometown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Chengdu,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lies/is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situated/is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located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southwestern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China.</a:t>
            </a:r>
            <a:endParaRPr lang="en-US" altLang="zh-CN" dirty="0"/>
          </a:p>
        </p:txBody>
      </p:sp>
      <p:sp>
        <p:nvSpPr>
          <p:cNvPr id="8" name="QB_5_AN.51_1#1eeb23335.blank?pid=b136b4eae&amp;color=0,55,96&amp;vpa=35&amp;vtp=1&amp;bbb=1"/>
          <p:cNvSpPr/>
          <p:nvPr/>
        </p:nvSpPr>
        <p:spPr>
          <a:xfrm>
            <a:off x="495776" y="3222745"/>
            <a:ext cx="6269101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having/with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culture.</a:t>
            </a:r>
            <a:endParaRPr lang="en-US" altLang="zh-CN" dirty="0"/>
          </a:p>
        </p:txBody>
      </p:sp>
      <p:sp>
        <p:nvSpPr>
          <p:cNvPr id="11" name="QB_5_AN.53_1#1eeb23335.blank?pid=b136b4eae&amp;color=0,55,96&amp;vpa=36&amp;vtp=1&amp;bbb=1"/>
          <p:cNvSpPr/>
          <p:nvPr/>
        </p:nvSpPr>
        <p:spPr>
          <a:xfrm>
            <a:off x="533876" y="4039990"/>
            <a:ext cx="83581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famous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giant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pandas,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attracting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visitors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  <p:bldP spid="11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4_1#f1402b366?sp=1&amp;pid=b136b4eae&amp;color=0,55,96&amp;vtp=1&amp;bt=1&amp;bbb=1"/>
          <p:cNvSpPr/>
          <p:nvPr/>
        </p:nvSpPr>
        <p:spPr>
          <a:xfrm>
            <a:off x="502920" y="1517904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4.我家乡的天气总是相当温和，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所以全年都适合游览。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5.这里的人们过着舒适便捷的生活。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6.它是一个享受平静生活的好地方。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</a:t>
            </a:r>
            <a:endParaRPr lang="en-US" altLang="zh-CN" sz="1800" dirty="0"/>
          </a:p>
        </p:txBody>
      </p:sp>
      <p:sp>
        <p:nvSpPr>
          <p:cNvPr id="4" name="QB_5_AN.55_1#f1402b366.blank?pid=b136b4eae&amp;color=0,55,96&amp;vpa=37&amp;vtp=1&amp;bbb=1"/>
          <p:cNvSpPr/>
          <p:nvPr/>
        </p:nvSpPr>
        <p:spPr>
          <a:xfrm>
            <a:off x="483076" y="1893824"/>
            <a:ext cx="9831451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weather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hometown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quite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mild,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throughout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year.</a:t>
            </a:r>
            <a:endParaRPr lang="en-US" altLang="zh-CN" dirty="0"/>
          </a:p>
        </p:txBody>
      </p:sp>
      <p:sp>
        <p:nvSpPr>
          <p:cNvPr id="7" name="QB_5_AN.57_1#f1402b366.blank?pid=b136b4eae&amp;color=0,55,96&amp;vpa=38&amp;vtp=1&amp;bbb=1"/>
          <p:cNvSpPr/>
          <p:nvPr/>
        </p:nvSpPr>
        <p:spPr>
          <a:xfrm>
            <a:off x="508476" y="2732024"/>
            <a:ext cx="567213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lead/live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comfortable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convenient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endParaRPr lang="en-US" altLang="zh-CN" dirty="0"/>
          </a:p>
        </p:txBody>
      </p:sp>
      <p:sp>
        <p:nvSpPr>
          <p:cNvPr id="10" name="QB_5_AN.59_1#f1402b366.blank?pid=b136b4eae&amp;color=0,55,96&amp;vpa=39&amp;vtp=1&amp;bbb=1"/>
          <p:cNvSpPr/>
          <p:nvPr/>
        </p:nvSpPr>
        <p:spPr>
          <a:xfrm>
            <a:off x="533876" y="3549269"/>
            <a:ext cx="4240213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nice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peaceful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10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38c311ca?pid=47b3724c3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模拟演练</a:t>
            </a:r>
            <a:endParaRPr lang="en-US" altLang="zh-CN" sz="2200" dirty="0"/>
          </a:p>
        </p:txBody>
      </p:sp>
      <p:sp>
        <p:nvSpPr>
          <p:cNvPr id="3" name="QO_5_BD.60_1#b4822e61c?pid=c38c311ca&amp;color=0,55,96&amp;vtp=1&amp;bbb=1&amp;hb=1"/>
          <p:cNvSpPr/>
          <p:nvPr/>
        </p:nvSpPr>
        <p:spPr>
          <a:xfrm>
            <a:off x="502920" y="2008625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假定你是李华，你的英国好友Ella发来邮件，提到她下个月将到你的家乡游玩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，希望能提前了解一些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你家乡的情况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。请你用英语给她回一封邮件，介绍你的家乡。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内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容包括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：1.简要介绍家乡的地理位置、名胜古迹、特色等；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.表示欢迎来访。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：1.写作词数应为80个左右；</a:t>
            </a:r>
            <a:endParaRPr lang="en-US" altLang="zh-CN" dirty="0"/>
          </a:p>
        </p:txBody>
      </p:sp>
      <p:sp>
        <p:nvSpPr>
          <p:cNvPr id="4" name="QO_5_BD.60_2#b4822e61c?sp=1&amp;pid=c38c311ca&amp;color=0,55,96&amp;vtp=1&amp;bbb=1"/>
          <p:cNvSpPr/>
          <p:nvPr/>
        </p:nvSpPr>
        <p:spPr>
          <a:xfrm>
            <a:off x="502920" y="407485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2.可以适当增加细节，以使行文连贯。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61_1#b4822e61c?pid=c38c311ca&amp;color=0,55,96&amp;mp=1&amp;vtp=1&amp;bt=1&amp;bbb=1"/>
          <p:cNvSpPr/>
          <p:nvPr/>
        </p:nvSpPr>
        <p:spPr>
          <a:xfrm>
            <a:off x="502920" y="1517904"/>
            <a:ext cx="1057046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【思路引导】</a:t>
            </a:r>
            <a:endParaRPr lang="en-US" altLang="zh-CN" sz="1800" dirty="0"/>
          </a:p>
        </p:txBody>
      </p:sp>
      <p:pic>
        <p:nvPicPr>
          <p:cNvPr id="3" name="QO_5_EX.61_2#b4822e61c?pid=c38c311ca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08" y="2009013"/>
            <a:ext cx="5266944" cy="3730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d9ef5591.fixed?pid=6cd299084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dd9ef5591.fixed?pid=6cd299084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for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Writing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62_1#b4822e61c?pid=c38c311ca&amp;color=0,55,96&amp;vtp=1&amp;bt=1&amp;bbb=1&amp;hb=1"/>
          <p:cNvSpPr/>
          <p:nvPr/>
        </p:nvSpPr>
        <p:spPr>
          <a:xfrm>
            <a:off x="502920" y="1517904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【参考范文】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Ella,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Hearing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hometown—Chengdu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delighted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I'd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briefly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introduce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Located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southwestern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Chengdu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capital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Sichuan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Province.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Chengdu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famous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historic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spots,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Thatched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Cottage,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Wuhou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Shrine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on.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Besides,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Chengdu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famous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special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tasty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Sichuan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cuisine.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comfortable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relaxed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style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Chengdu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here.</a:t>
            </a:r>
            <a:endParaRPr lang="en-US" altLang="zh-CN" sz="1800" dirty="0"/>
          </a:p>
          <a:p>
            <a:pPr algn="r"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ours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Hua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a7a3a4256?sp=1&amp;pid=c38c311ca&amp;color=0,55,96&amp;vtp=1&amp;bt=1&amp;bbb=1"/>
          <p:cNvSpPr/>
          <p:nvPr/>
        </p:nvSpPr>
        <p:spPr>
          <a:xfrm>
            <a:off x="502920" y="1517904"/>
            <a:ext cx="10570464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请总结你学到的有用表达：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高级词汇】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__________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高级句式】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__________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应练习见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《巩固练》L31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894de59d9?pid=dd9ef5591&amp;color=0,55,96&amp;vtp=1&amp;bt=1&amp;bbb=1"/>
          <p:cNvSpPr/>
          <p:nvPr/>
        </p:nvSpPr>
        <p:spPr>
          <a:xfrm>
            <a:off x="502920" y="1512000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敲黑板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contain，状语从句的省略等。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语言技能：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利用所学知识介绍自己的家乡或城市。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c629e8c5?pid=518cbdcd1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31ac3e618?pid=2c629e8c5&amp;color=0,55,96&amp;vtp=1&amp;bbb=1"/>
          <p:cNvSpPr/>
          <p:nvPr/>
        </p:nvSpPr>
        <p:spPr>
          <a:xfrm>
            <a:off x="502920" y="204517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.项目；一件商品（或物品）；一条（新闻）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.极好的；整洁的；整齐的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4.herbal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.药草；香草</a:t>
            </a:r>
            <a:endParaRPr lang="en-US" altLang="zh-CN" sz="1800" dirty="0"/>
          </a:p>
        </p:txBody>
      </p:sp>
      <p:sp>
        <p:nvSpPr>
          <p:cNvPr id="4" name="QB_5_AN.2_1#31ac3e618.blank?pid=2c629e8c5&amp;color=0,55,96&amp;vpa=1&amp;vtp=1&amp;bbb=1"/>
          <p:cNvSpPr/>
          <p:nvPr/>
        </p:nvSpPr>
        <p:spPr>
          <a:xfrm>
            <a:off x="1587976" y="2014695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太极拳</a:t>
            </a:r>
            <a:endParaRPr lang="en-US" altLang="zh-CN" dirty="0"/>
          </a:p>
        </p:txBody>
      </p:sp>
      <p:sp>
        <p:nvSpPr>
          <p:cNvPr id="6" name="QB_5_AN.4_1#31ac3e618.blank?pid=2c629e8c5&amp;color=0,55,96&amp;vpa=2&amp;vtp=1&amp;bbb=1"/>
          <p:cNvSpPr/>
          <p:nvPr/>
        </p:nvSpPr>
        <p:spPr>
          <a:xfrm>
            <a:off x="654526" y="2433795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item</a:t>
            </a:r>
            <a:endParaRPr lang="en-US" altLang="zh-CN" dirty="0"/>
          </a:p>
        </p:txBody>
      </p:sp>
      <p:sp>
        <p:nvSpPr>
          <p:cNvPr id="8" name="QB_5_AN.6_1#31ac3e618.blank?pid=2c629e8c5&amp;color=0,55,96&amp;vpa=3&amp;vtp=1&amp;bbb=1"/>
          <p:cNvSpPr/>
          <p:nvPr/>
        </p:nvSpPr>
        <p:spPr>
          <a:xfrm>
            <a:off x="667226" y="2852895"/>
            <a:ext cx="547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neat</a:t>
            </a:r>
            <a:endParaRPr lang="en-US" altLang="zh-CN" dirty="0"/>
          </a:p>
        </p:txBody>
      </p:sp>
      <p:sp>
        <p:nvSpPr>
          <p:cNvPr id="10" name="QB_5_AN.8_1#31ac3e618.blank?pid=2c629e8c5&amp;color=0,55,96&amp;vpa=4&amp;vtp=1&amp;bbb=1"/>
          <p:cNvSpPr/>
          <p:nvPr/>
        </p:nvSpPr>
        <p:spPr>
          <a:xfrm>
            <a:off x="1714976" y="325104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药草的；香草的</a:t>
            </a:r>
            <a:endParaRPr lang="en-US" altLang="zh-CN" dirty="0"/>
          </a:p>
        </p:txBody>
      </p:sp>
      <p:sp>
        <p:nvSpPr>
          <p:cNvPr id="11" name="QB_5_AN.9_1#31ac3e618.blank?pid=2c629e8c5&amp;color=0,55,96&amp;vpa=5&amp;vtp=1&amp;bbb=1"/>
          <p:cNvSpPr/>
          <p:nvPr/>
        </p:nvSpPr>
        <p:spPr>
          <a:xfrm>
            <a:off x="3975576" y="325104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herb</a:t>
            </a:r>
            <a:endParaRPr lang="en-US" altLang="zh-CN" dirty="0"/>
          </a:p>
        </p:txBody>
      </p:sp>
      <p:sp>
        <p:nvSpPr>
          <p:cNvPr id="12" name="QB_5_BD.10_1#481a0d9dd?sp=1&amp;pid=2c629e8c5&amp;color=0,55,96&amp;vtp=1&amp;bbb=1"/>
          <p:cNvSpPr/>
          <p:nvPr/>
        </p:nvSpPr>
        <p:spPr>
          <a:xfrm>
            <a:off x="502920" y="36931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.气候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展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气候变化</a:t>
            </a:r>
            <a:endParaRPr lang="en-US" altLang="zh-CN" sz="1800" dirty="0"/>
          </a:p>
        </p:txBody>
      </p:sp>
      <p:sp>
        <p:nvSpPr>
          <p:cNvPr id="13" name="QB_5_AN.11_1#481a0d9dd.blank?pid=2c629e8c5&amp;color=0,55,96&amp;vpa=6&amp;vtp=1&amp;bbb=1"/>
          <p:cNvSpPr/>
          <p:nvPr/>
        </p:nvSpPr>
        <p:spPr>
          <a:xfrm>
            <a:off x="692626" y="3662680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climate</a:t>
            </a:r>
            <a:endParaRPr lang="en-US" altLang="zh-CN" dirty="0"/>
          </a:p>
        </p:txBody>
      </p:sp>
      <p:sp>
        <p:nvSpPr>
          <p:cNvPr id="14" name="QB_5_AN.12_1#481a0d9dd.blank?pid=2c629e8c5&amp;color=0,55,96&amp;vpa=7&amp;vtp=1&amp;bbb=1"/>
          <p:cNvSpPr/>
          <p:nvPr/>
        </p:nvSpPr>
        <p:spPr>
          <a:xfrm>
            <a:off x="978376" y="4060825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climate</a:t>
            </a:r>
            <a:endParaRPr lang="en-US" altLang="zh-CN" dirty="0"/>
          </a:p>
        </p:txBody>
      </p:sp>
      <p:sp>
        <p:nvSpPr>
          <p:cNvPr id="15" name="QB_5_AN.13_1#481a0d9dd.blank?pid=2c629e8c5&amp;color=0,55,96&amp;vpa=8&amp;vtp=1&amp;bbb=1"/>
          <p:cNvSpPr/>
          <p:nvPr/>
        </p:nvSpPr>
        <p:spPr>
          <a:xfrm>
            <a:off x="1956276" y="4048125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</a:t>
            </a:r>
            <a:endParaRPr lang="en-US" altLang="zh-CN" dirty="0"/>
          </a:p>
        </p:txBody>
      </p:sp>
      <p:sp>
        <p:nvSpPr>
          <p:cNvPr id="16" name="QB_5_BD.14_1#c474687f5?sp=1&amp;pid=2c629e8c5&amp;color=0,55,96&amp;vtp=1&amp;bbb=1"/>
          <p:cNvSpPr/>
          <p:nvPr/>
        </p:nvSpPr>
        <p:spPr>
          <a:xfrm>
            <a:off x="502920" y="451294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.温和的；和善的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；轻微的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.温和地；和善地；轻微地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.温和；温暖</a:t>
            </a:r>
            <a:endParaRPr lang="en-US" altLang="zh-CN" sz="1800" dirty="0"/>
          </a:p>
        </p:txBody>
      </p:sp>
      <p:sp>
        <p:nvSpPr>
          <p:cNvPr id="19" name="QB_5_AN.15_1#c474687f5.blank?pid=2c629e8c5&amp;color=0,55,96&amp;vpa=9&amp;vtp=1&amp;bbb=1"/>
          <p:cNvSpPr/>
          <p:nvPr/>
        </p:nvSpPr>
        <p:spPr>
          <a:xfrm>
            <a:off x="641826" y="4482465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mild</a:t>
            </a:r>
            <a:endParaRPr lang="en-US" altLang="zh-CN" dirty="0"/>
          </a:p>
        </p:txBody>
      </p:sp>
      <p:sp>
        <p:nvSpPr>
          <p:cNvPr id="20" name="QB_5_AN.16_1#c474687f5.blank?pid=2c629e8c5&amp;color=0,55,96&amp;vpa=10&amp;vtp=1&amp;bbb=1"/>
          <p:cNvSpPr/>
          <p:nvPr/>
        </p:nvSpPr>
        <p:spPr>
          <a:xfrm>
            <a:off x="952976" y="4888865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mildly</a:t>
            </a:r>
            <a:endParaRPr lang="en-US" altLang="zh-CN" dirty="0"/>
          </a:p>
        </p:txBody>
      </p:sp>
      <p:sp>
        <p:nvSpPr>
          <p:cNvPr id="21" name="QB_5_AN.17_1#c474687f5.blank?pid=2c629e8c5&amp;color=0,55,96&amp;vpa=11&amp;vtp=1&amp;bbb=1"/>
          <p:cNvSpPr/>
          <p:nvPr/>
        </p:nvSpPr>
        <p:spPr>
          <a:xfrm>
            <a:off x="737076" y="5299710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mildness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5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8_1#7c279f0de?sp=1&amp;pid=2c629e8c5&amp;color=0,55,96&amp;vtp=1&amp;bt=1&amp;bbb=1"/>
          <p:cNvSpPr/>
          <p:nvPr/>
        </p:nvSpPr>
        <p:spPr>
          <a:xfrm>
            <a:off x="502920" y="150876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.定居；结束（争论）；解决（纠纷）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.（解决纷争的）协议；解决；定居点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.移民；殖民者</a:t>
            </a:r>
            <a:endParaRPr lang="en-US" altLang="zh-CN" sz="1800" dirty="0"/>
          </a:p>
        </p:txBody>
      </p:sp>
      <p:sp>
        <p:nvSpPr>
          <p:cNvPr id="3" name="QB_5_AN.19_1#7c279f0de.blank?pid=2c629e8c5&amp;color=0,55,96&amp;vpa=12&amp;vtp=1&amp;bbb=1"/>
          <p:cNvSpPr/>
          <p:nvPr/>
        </p:nvSpPr>
        <p:spPr>
          <a:xfrm>
            <a:off x="667226" y="1478280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</a:t>
            </a:r>
            <a:endParaRPr lang="en-US" altLang="zh-CN" dirty="0"/>
          </a:p>
        </p:txBody>
      </p:sp>
      <p:sp>
        <p:nvSpPr>
          <p:cNvPr id="4" name="QB_5_AN.20_1#7c279f0de.blank?pid=2c629e8c5&amp;color=0,55,96&amp;vpa=13&amp;vtp=1&amp;bbb=1"/>
          <p:cNvSpPr/>
          <p:nvPr/>
        </p:nvSpPr>
        <p:spPr>
          <a:xfrm>
            <a:off x="952976" y="1897380"/>
            <a:ext cx="1106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settlement</a:t>
            </a:r>
            <a:endParaRPr lang="en-US" altLang="zh-CN" dirty="0"/>
          </a:p>
        </p:txBody>
      </p:sp>
      <p:sp>
        <p:nvSpPr>
          <p:cNvPr id="5" name="QB_5_AN.21_1#7c279f0de.blank?pid=2c629e8c5&amp;color=0,55,96&amp;vpa=14&amp;vtp=1&amp;bbb=1"/>
          <p:cNvSpPr/>
          <p:nvPr/>
        </p:nvSpPr>
        <p:spPr>
          <a:xfrm>
            <a:off x="749776" y="2295525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settler</a:t>
            </a:r>
            <a:endParaRPr lang="en-US" altLang="zh-CN" dirty="0"/>
          </a:p>
        </p:txBody>
      </p:sp>
      <p:sp>
        <p:nvSpPr>
          <p:cNvPr id="6" name="QB_5_BD.22_1#f72e4ca9c?sp=1&amp;pid=2c629e8c5&amp;color=0,55,96&amp;vtp=1&amp;bbb=1"/>
          <p:cNvSpPr/>
          <p:nvPr/>
        </p:nvSpPr>
        <p:spPr>
          <a:xfrm>
            <a:off x="502920" y="275209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.建筑；建造；建造物；（句子、短语等的）结构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在建造中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.建造；修建</a:t>
            </a:r>
            <a:endParaRPr lang="en-US" altLang="zh-CN" sz="1800" dirty="0"/>
          </a:p>
        </p:txBody>
      </p:sp>
      <p:sp>
        <p:nvSpPr>
          <p:cNvPr id="7" name="QB_5_AN.23_1#f72e4ca9c.blank?pid=2c629e8c5&amp;color=0,55,96&amp;vpa=15&amp;vtp=1&amp;bbb=1"/>
          <p:cNvSpPr/>
          <p:nvPr/>
        </p:nvSpPr>
        <p:spPr>
          <a:xfrm>
            <a:off x="692626" y="2721610"/>
            <a:ext cx="1296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</a:t>
            </a:r>
            <a:endParaRPr lang="en-US" altLang="zh-CN" dirty="0"/>
          </a:p>
        </p:txBody>
      </p:sp>
      <p:sp>
        <p:nvSpPr>
          <p:cNvPr id="8" name="QB_5_AN.24_1#f72e4ca9c.blank?pid=2c629e8c5&amp;color=0,55,96&amp;vpa=16&amp;vtp=1&amp;bbb=1"/>
          <p:cNvSpPr/>
          <p:nvPr/>
        </p:nvSpPr>
        <p:spPr>
          <a:xfrm>
            <a:off x="940276" y="3140710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endParaRPr lang="en-US" altLang="zh-CN" dirty="0"/>
          </a:p>
        </p:txBody>
      </p:sp>
      <p:sp>
        <p:nvSpPr>
          <p:cNvPr id="9" name="QB_5_AN.25_1#f72e4ca9c.blank?pid=2c629e8c5&amp;color=0,55,96&amp;vpa=17&amp;vtp=1&amp;bbb=1"/>
          <p:cNvSpPr/>
          <p:nvPr/>
        </p:nvSpPr>
        <p:spPr>
          <a:xfrm>
            <a:off x="1778476" y="3140710"/>
            <a:ext cx="1296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</a:t>
            </a:r>
            <a:endParaRPr lang="en-US" altLang="zh-CN" dirty="0"/>
          </a:p>
        </p:txBody>
      </p:sp>
      <p:sp>
        <p:nvSpPr>
          <p:cNvPr id="10" name="QB_5_AN.26_1#f72e4ca9c.blank?pid=2c629e8c5&amp;color=0,55,96&amp;vpa=18&amp;vtp=1&amp;bbb=1"/>
          <p:cNvSpPr/>
          <p:nvPr/>
        </p:nvSpPr>
        <p:spPr>
          <a:xfrm>
            <a:off x="952976" y="3538855"/>
            <a:ext cx="1004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</a:t>
            </a:r>
            <a:endParaRPr lang="en-US" altLang="zh-CN" dirty="0"/>
          </a:p>
        </p:txBody>
      </p:sp>
      <p:sp>
        <p:nvSpPr>
          <p:cNvPr id="11" name="QB_5_BD.27_1#d7b223ebf?sp=1&amp;pid=2c629e8c5&amp;color=0,55,96&amp;vtp=1&amp;bbb=1"/>
          <p:cNvSpPr/>
          <p:nvPr/>
        </p:nvSpPr>
        <p:spPr>
          <a:xfrm>
            <a:off x="502920" y="39966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.材料；布料；素材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.物质的；实际的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展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原料</a:t>
            </a:r>
            <a:endParaRPr lang="en-US" altLang="zh-CN" sz="1800" dirty="0"/>
          </a:p>
        </p:txBody>
      </p:sp>
      <p:sp>
        <p:nvSpPr>
          <p:cNvPr id="12" name="QB_5_AN.28_1#d7b223ebf.blank?pid=2c629e8c5&amp;color=0,55,96&amp;vpa=19&amp;vtp=1&amp;bbb=1"/>
          <p:cNvSpPr/>
          <p:nvPr/>
        </p:nvSpPr>
        <p:spPr>
          <a:xfrm>
            <a:off x="654526" y="3966210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material</a:t>
            </a:r>
            <a:endParaRPr lang="en-US" altLang="zh-CN" dirty="0"/>
          </a:p>
        </p:txBody>
      </p:sp>
      <p:sp>
        <p:nvSpPr>
          <p:cNvPr id="13" name="QB_5_AN.29_1#d7b223ebf.blank?pid=2c629e8c5&amp;color=0,55,96&amp;vpa=20&amp;vtp=1&amp;bbb=1"/>
          <p:cNvSpPr/>
          <p:nvPr/>
        </p:nvSpPr>
        <p:spPr>
          <a:xfrm>
            <a:off x="965676" y="436435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raw</a:t>
            </a:r>
            <a:endParaRPr lang="en-US" altLang="zh-CN" dirty="0"/>
          </a:p>
        </p:txBody>
      </p:sp>
      <p:sp>
        <p:nvSpPr>
          <p:cNvPr id="14" name="QB_5_AN.30_1#d7b223ebf.blank?pid=2c629e8c5&amp;color=0,55,96&amp;vpa=21&amp;vtp=1&amp;bbb=1"/>
          <p:cNvSpPr/>
          <p:nvPr/>
        </p:nvSpPr>
        <p:spPr>
          <a:xfrm>
            <a:off x="1626076" y="4364355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material</a:t>
            </a:r>
            <a:endParaRPr lang="en-US" altLang="zh-CN" dirty="0"/>
          </a:p>
        </p:txBody>
      </p:sp>
      <p:sp>
        <p:nvSpPr>
          <p:cNvPr id="15" name="QB_5_BD.31_1#dc21282de?sp=1&amp;pid=2c629e8c5&amp;color=0,55,96&amp;vtp=1&amp;bbb=1"/>
          <p:cNvSpPr/>
          <p:nvPr/>
        </p:nvSpPr>
        <p:spPr>
          <a:xfrm>
            <a:off x="502920" y="481647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10.clothing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.［U］布料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［C］一块布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.］衣物；衣服</a:t>
            </a:r>
            <a:endParaRPr lang="en-US" altLang="zh-CN" sz="1800" dirty="0"/>
          </a:p>
        </p:txBody>
      </p:sp>
      <p:sp>
        <p:nvSpPr>
          <p:cNvPr id="18" name="QB_5_AN.32_1#dc21282de.blank?pid=2c629e8c5&amp;color=0,55,96&amp;vpa=22&amp;vtp=1&amp;bbb=1"/>
          <p:cNvSpPr/>
          <p:nvPr/>
        </p:nvSpPr>
        <p:spPr>
          <a:xfrm>
            <a:off x="1829276" y="47859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衣服；服装</a:t>
            </a:r>
            <a:endParaRPr lang="en-US" altLang="zh-CN" dirty="0"/>
          </a:p>
        </p:txBody>
      </p:sp>
      <p:sp>
        <p:nvSpPr>
          <p:cNvPr id="19" name="QB_5_AN.33_1#dc21282de.blank?pid=2c629e8c5&amp;color=0,55,96&amp;vpa=23&amp;vtp=1&amp;bbb=1"/>
          <p:cNvSpPr/>
          <p:nvPr/>
        </p:nvSpPr>
        <p:spPr>
          <a:xfrm>
            <a:off x="1194276" y="5205095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cloth</a:t>
            </a:r>
            <a:endParaRPr lang="en-US" altLang="zh-CN" dirty="0"/>
          </a:p>
        </p:txBody>
      </p:sp>
      <p:sp>
        <p:nvSpPr>
          <p:cNvPr id="20" name="QB_5_AN.34_1#dc21282de.blank?pid=2c629e8c5&amp;color=0,55,96&amp;vpa=24&amp;vtp=1&amp;bbb=1"/>
          <p:cNvSpPr/>
          <p:nvPr/>
        </p:nvSpPr>
        <p:spPr>
          <a:xfrm>
            <a:off x="698976" y="5603240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clothes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4" grpId="0" build="p" animBg="1"/>
      <p:bldP spid="18" grpId="0" build="p" animBg="1"/>
      <p:bldP spid="19" grpId="0" build="p" animBg="1"/>
      <p:bldP spid="2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5_1#b7e4e05da?sp=1&amp;pid=2c629e8c5&amp;color=0,55,96&amp;vtp=1&amp;bt=1&amp;bbb=1"/>
          <p:cNvSpPr/>
          <p:nvPr/>
        </p:nvSpPr>
        <p:spPr>
          <a:xfrm>
            <a:off x="502920" y="1508760"/>
            <a:ext cx="10570464" cy="11849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.适合；满足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需要；相配；合身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.西服；套装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.适合的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适合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</p:txBody>
      </p:sp>
      <p:sp>
        <p:nvSpPr>
          <p:cNvPr id="3" name="QB_5_AN.36_1#b7e4e05da.blank?pid=2c629e8c5&amp;color=0,55,96&amp;vpa=25&amp;vtp=1&amp;bbb=1"/>
          <p:cNvSpPr/>
          <p:nvPr/>
        </p:nvSpPr>
        <p:spPr>
          <a:xfrm>
            <a:off x="798417" y="1478280"/>
            <a:ext cx="496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</a:t>
            </a:r>
            <a:endParaRPr lang="en-US" altLang="zh-CN" dirty="0"/>
          </a:p>
        </p:txBody>
      </p:sp>
      <p:sp>
        <p:nvSpPr>
          <p:cNvPr id="4" name="QB_5_AN.37_1#b7e4e05da.blank?pid=2c629e8c5&amp;color=0,55,96&amp;vpa=26&amp;vtp=1&amp;bbb=1"/>
          <p:cNvSpPr/>
          <p:nvPr/>
        </p:nvSpPr>
        <p:spPr>
          <a:xfrm>
            <a:off x="838676" y="1897380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endParaRPr lang="en-US" altLang="zh-CN" dirty="0"/>
          </a:p>
        </p:txBody>
      </p:sp>
      <p:sp>
        <p:nvSpPr>
          <p:cNvPr id="5" name="QB_5_AN.38_1#b7e4e05da.blank?pid=2c629e8c5&amp;color=0,55,96&amp;vpa=27&amp;vtp=1&amp;bbb=1"/>
          <p:cNvSpPr/>
          <p:nvPr/>
        </p:nvSpPr>
        <p:spPr>
          <a:xfrm>
            <a:off x="521176" y="2295525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6" name="QB_5_AN.39_1#b7e4e05da.blank?pid=2c629e8c5&amp;color=0,55,96&amp;vpa=28&amp;vtp=1&amp;bbb=1"/>
          <p:cNvSpPr/>
          <p:nvPr/>
        </p:nvSpPr>
        <p:spPr>
          <a:xfrm>
            <a:off x="1067276" y="2295525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endParaRPr lang="en-US" altLang="zh-CN" dirty="0"/>
          </a:p>
        </p:txBody>
      </p:sp>
      <p:sp>
        <p:nvSpPr>
          <p:cNvPr id="7" name="QB_5_AN.40_1#b7e4e05da.blank?pid=2c629e8c5&amp;color=0,55,96&amp;vpa=29&amp;vtp=1&amp;bbb=1"/>
          <p:cNvSpPr/>
          <p:nvPr/>
        </p:nvSpPr>
        <p:spPr>
          <a:xfrm>
            <a:off x="2095976" y="2295525"/>
            <a:ext cx="433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8" name="QB_5_BD.41_1#ec808a914?pid=2c629e8c5&amp;color=0,55,96&amp;vtp=1&amp;bbb=1"/>
          <p:cNvSpPr/>
          <p:nvPr/>
        </p:nvSpPr>
        <p:spPr>
          <a:xfrm>
            <a:off x="502920" y="274383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.包含；含有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；容纳派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.容器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14.（at）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1800" dirty="0"/>
          </a:p>
        </p:txBody>
      </p:sp>
      <p:sp>
        <p:nvSpPr>
          <p:cNvPr id="9" name="QB_5_AN.42_1#ec808a914.blank?pid=2c629e8c5&amp;color=0,55,96&amp;vpa=30&amp;vtp=1&amp;bbb=1"/>
          <p:cNvSpPr/>
          <p:nvPr/>
        </p:nvSpPr>
        <p:spPr>
          <a:xfrm>
            <a:off x="806926" y="2713355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</a:t>
            </a:r>
            <a:endParaRPr lang="en-US" altLang="zh-CN" dirty="0"/>
          </a:p>
        </p:txBody>
      </p:sp>
      <p:sp>
        <p:nvSpPr>
          <p:cNvPr id="10" name="QB_5_AN.43_1#ec808a914.blank?pid=2c629e8c5&amp;color=0,55,96&amp;vpa=31&amp;vtp=1&amp;bbb=1"/>
          <p:cNvSpPr/>
          <p:nvPr/>
        </p:nvSpPr>
        <p:spPr>
          <a:xfrm>
            <a:off x="4077176" y="2713355"/>
            <a:ext cx="1017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container</a:t>
            </a:r>
            <a:endParaRPr lang="en-US" altLang="zh-CN" dirty="0"/>
          </a:p>
        </p:txBody>
      </p:sp>
      <p:sp>
        <p:nvSpPr>
          <p:cNvPr id="12" name="QB_5_AN.45_1#ec808a914.blank?pid=2c629e8c5&amp;color=0,55,96&amp;vpa=32&amp;vtp=1&amp;bbb=1"/>
          <p:cNvSpPr/>
          <p:nvPr/>
        </p:nvSpPr>
        <p:spPr>
          <a:xfrm>
            <a:off x="2661126" y="3132455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仅举几例</a:t>
            </a:r>
            <a:endParaRPr lang="en-US" altLang="zh-CN" dirty="0"/>
          </a:p>
        </p:txBody>
      </p:sp>
      <p:sp>
        <p:nvSpPr>
          <p:cNvPr id="14" name="QB_5_AN.47_1#ec808a914.blank?pid=2c629e8c5&amp;color=0,55,96&amp;vpa=33&amp;vtp=1&amp;bbb=1"/>
          <p:cNvSpPr/>
          <p:nvPr/>
        </p:nvSpPr>
        <p:spPr>
          <a:xfrm>
            <a:off x="2457926" y="3530600"/>
            <a:ext cx="1538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第一手；亲自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8af4b585?pid=518cbdcd1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_BD#ffaa744a8?pid=08af4b585&amp;color=0,55,96&amp;vtp=1&amp;bbb=1&amp;hb=1"/>
          <p:cNvSpPr/>
          <p:nvPr/>
        </p:nvSpPr>
        <p:spPr>
          <a:xfrm>
            <a:off x="502920" y="2045175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Historically,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immigrants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railroad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rush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period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.历史上，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中国移民在铁路建设和淘金热时期在这里定居下来。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教材P32</a:t>
            </a:r>
            <a:endParaRPr lang="en-US" altLang="zh-CN" dirty="0"/>
          </a:p>
        </p:txBody>
      </p:sp>
      <p:pic>
        <p:nvPicPr>
          <p:cNvPr id="4" name="P_5_BD#ffaa744a8?pid=08af4b585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86864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a374011ae?pid=08af4b585&amp;color=0,55,96&amp;vtp=1&amp;bbb=1"/>
          <p:cNvSpPr/>
          <p:nvPr/>
        </p:nvSpPr>
        <p:spPr>
          <a:xfrm>
            <a:off x="502920" y="3316542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</a:t>
            </a:r>
            <a:endParaRPr lang="en-US" altLang="zh-CN" sz="2200" dirty="0"/>
          </a:p>
        </p:txBody>
      </p:sp>
      <p:sp>
        <p:nvSpPr>
          <p:cNvPr id="7" name="P_6#58371d023?pid=a374011ae&amp;color=0,55,96&amp;vtp=1&amp;bbb=1"/>
          <p:cNvSpPr/>
          <p:nvPr/>
        </p:nvSpPr>
        <p:spPr>
          <a:xfrm>
            <a:off x="502920" y="3812906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.定居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.移民定居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他游览了巴黎并最终在那儿定居了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2037</Words>
  <Application>Microsoft Office PowerPoint</Application>
  <PresentationFormat>宽屏</PresentationFormat>
  <Paragraphs>293</Paragraphs>
  <Slides>31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0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2024-10-10T04:36:58Z</dcterms:created>
  <dcterms:modified xsi:type="dcterms:W3CDTF">2024-10-10T05:51:52Z</dcterms:modified>
  <cp:category/>
  <cp:contentStatus/>
</cp:coreProperties>
</file>